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3" r:id="rId3"/>
    <p:sldId id="260" r:id="rId4"/>
    <p:sldId id="266" r:id="rId5"/>
    <p:sldId id="257" r:id="rId6"/>
    <p:sldId id="259" r:id="rId7"/>
    <p:sldId id="261" r:id="rId8"/>
    <p:sldId id="267" r:id="rId9"/>
    <p:sldId id="269" r:id="rId10"/>
    <p:sldId id="270" r:id="rId11"/>
    <p:sldId id="258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5D7"/>
    <a:srgbClr val="FADC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87"/>
    <p:restoredTop sz="95784"/>
  </p:normalViewPr>
  <p:slideViewPr>
    <p:cSldViewPr snapToGrid="0" snapToObjects="1">
      <p:cViewPr varScale="1">
        <p:scale>
          <a:sx n="107" d="100"/>
          <a:sy n="107" d="100"/>
        </p:scale>
        <p:origin x="19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jpeg>
</file>

<file path=ppt/media/image4.jpeg>
</file>

<file path=ppt/media/image5.png>
</file>

<file path=ppt/media/image6.JP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3A7B-6922-1C43-A868-D5E8D9C0548C}" type="datetimeFigureOut">
              <a:rPr lang="en-US" smtClean="0"/>
              <a:t>8/17/21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D851E-7385-AD4B-AFD9-612783536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10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ED851E-7385-AD4B-AFD9-612783536FB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4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538A-D58D-9041-B09F-3E88DB2A5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7A7271-FA0F-9B4A-B97B-6F5B84F2A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24BA7-557B-064C-93F3-92E5D0E0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0E537-C1C7-BF40-9208-EFDEB5539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5D9EC-0E44-CE4B-89B2-D0C9ACE09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64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2D670-E47B-F54C-8923-65F4629F6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2679F-C4FB-7F4E-A3D1-A0ACA78C6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7A30A-5225-0F4F-9EB3-997B86FC4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E722B-9A89-B84C-82CA-2A701728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24262-BE50-CB4B-B48E-32C23D9FE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22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FD78D2-EBD7-744D-B636-FDFC10549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422EBC-16B8-BA45-A490-238A5B168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9D444-043A-2048-B333-8A85AE2F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4F69D-9A75-CB46-B2AC-607F0F8F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21CD5-4F04-064D-8C43-736D20421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7BEF6-5186-B745-B868-9492626C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52883-C428-7143-9878-BC4EA7AED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208EF-2B5B-5E4B-A199-0F4A1D93A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F29E3-C9BC-804F-A6F3-F45B476A0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C1C85-1AD5-A34D-8F08-3E0022CC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69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9FAB7-3A70-0E45-88A0-BCF1BE53D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7BC69-0EA7-3643-8DE4-683C9111F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90C5D-81B4-324C-8253-D070C6DBD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FAA99-709A-244D-A4BD-339BB7A61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06268-5977-9444-AB95-AAB7ED462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05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BC79-4E10-3B49-A383-83D35149B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44875-B950-1F4D-B638-80554DD13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0D8B0-BFA4-E143-86D2-DCD242DA0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6C62A-6BD6-B144-883B-16FC99F62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AFDD0-2CD2-974A-B197-42F05608E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10EDA-DA0B-BD4C-AA33-EF2961E27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92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E56E2-87E6-DC40-B21C-609E5C41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042BA-0DDB-AA4D-BE55-E3BC3D470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6A7B5-F29A-5440-85B2-9F3C95ACD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E9376-1E25-4846-8587-701307DDB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FFCAAE-4DDC-E046-8EBC-BF0D619C1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D50505-4559-2840-99D9-A5B0C618D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33E4B1-9555-C24F-B1BD-954D4096C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1297F-15B4-3045-9913-10A68F0DC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2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F74D6-6FE0-0749-AA86-A26E24714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A3CD7E-B3F2-714B-8836-EC1930CCC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6E749A-904C-FC40-8317-7935B71BF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E5953-9FCA-BB4A-AD28-6C06D97A4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33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59DC34-4DDD-1746-99AD-2C31D14A4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4E7A43-0293-9F45-8064-FBB101C4E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F92E63-EA41-6E43-AD87-7167F2C58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25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C6198-62B3-8B41-977E-C62A6950A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7FE05-39C9-E547-9424-FC866B018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23F75-6A92-5F44-A699-4A1D764BE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18A528-12C6-BC40-82DA-4502FAA5A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C2235-2A89-1143-98B4-2CE034D8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B63F4-E374-8646-A762-1C272269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6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69963-37BB-5B42-A29E-A6D887FA9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38DED1-779E-B34B-B7EB-382CED61D0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1A742-47E4-514D-89D7-AB7B6000F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E5E62-3E2F-FD4A-A1BA-53D500BC2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ABDF7-4D37-094D-AEFF-44886B751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8F180-1DFC-6947-A446-5356A0A6C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4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59D661-DEFF-E04D-8AFC-84F676CE3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96BF9-E983-C44D-A5FE-3AF5CF63B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EA87A-0C8E-9A47-B850-4FFACF368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B9F76-4087-6A4B-A6F1-1CD205D54AFE}" type="datetimeFigureOut">
              <a:rPr lang="en-US" smtClean="0"/>
              <a:t>8/17/21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C4A10-527D-5C4F-A8C2-9AAC218A51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A26B8-88ED-6345-8DB3-1CFCFF268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0CD66-1B22-CB44-B3BA-199C4BAC7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19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hse.ua.es/article/view/2019-v14-n3-women-athletes-olympic-games" TargetMode="External"/><Relationship Id="rId13" Type="http://schemas.openxmlformats.org/officeDocument/2006/relationships/hyperlink" Target="http://www.crosscurrents.hawaii.edu/content.aspx?lang=eng&amp;site=japan&amp;theme=work&amp;subtheme=WOMEN&amp;unit=JWORK002" TargetMode="External"/><Relationship Id="rId3" Type="http://schemas.openxmlformats.org/officeDocument/2006/relationships/hyperlink" Target="https://www.huffingtonpost.ca/2012/07/25/peak-age-for-athletes_n_1699631.html" TargetMode="External"/><Relationship Id="rId7" Type="http://schemas.openxmlformats.org/officeDocument/2006/relationships/hyperlink" Target="https://www.bbc.com/news/world-us-canada-57937102" TargetMode="External"/><Relationship Id="rId12" Type="http://schemas.openxmlformats.org/officeDocument/2006/relationships/hyperlink" Target="https://www.japantimes.co.jp/life/2004/10/07/language/a-womans-happiness-is-in-the-home-huh/" TargetMode="External"/><Relationship Id="rId2" Type="http://schemas.openxmlformats.org/officeDocument/2006/relationships/hyperlink" Target="https://www.kaggle.com/heesoo37/120-years-of-olympic-history-athletes-and-result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heguardian.com/sport/ng-interactive/2018/feb/08/winter-olympics-womens-long-race-to-parity" TargetMode="External"/><Relationship Id="rId11" Type="http://schemas.openxmlformats.org/officeDocument/2006/relationships/hyperlink" Target="https://www.insider.com/when-women-around-the-world-got-the-right-to-vote-2019-2" TargetMode="External"/><Relationship Id="rId5" Type="http://schemas.openxmlformats.org/officeDocument/2006/relationships/hyperlink" Target="https://www.eeoc.gov/statutes/title-vii-civil-rights-act-1964" TargetMode="External"/><Relationship Id="rId10" Type="http://schemas.openxmlformats.org/officeDocument/2006/relationships/hyperlink" Target="https://borgenproject.org/womens-rights-in-russia/" TargetMode="External"/><Relationship Id="rId4" Type="http://schemas.openxmlformats.org/officeDocument/2006/relationships/hyperlink" Target="https://www.bitchmedia.org/article/forgotten-history-female-athletes-who-organized-their-own-olympics" TargetMode="External"/><Relationship Id="rId9" Type="http://schemas.openxmlformats.org/officeDocument/2006/relationships/hyperlink" Target="https://www.history.com/topics/womens-history/the-fight-for-womens-suffrage" TargetMode="External"/><Relationship Id="rId14" Type="http://schemas.openxmlformats.org/officeDocument/2006/relationships/hyperlink" Target="https://borgenproject.org/womens-rights-in-china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5A8AFA4-5C32-4100-9C6D-839A47E15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B5F253-7949-47C2-9DBD-1570ECDA2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685800"/>
            <a:ext cx="5421703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8EA89-F76E-E74E-9BCE-25DEEA1EE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9019" y="1224483"/>
            <a:ext cx="4204543" cy="2481729"/>
          </a:xfrm>
        </p:spPr>
        <p:txBody>
          <a:bodyPr anchor="b">
            <a:noAutofit/>
          </a:bodyPr>
          <a:lstStyle/>
          <a:p>
            <a:pPr algn="l"/>
            <a:r>
              <a:rPr lang="en-US" sz="4000" dirty="0">
                <a:solidFill>
                  <a:srgbClr val="595959"/>
                </a:solidFill>
                <a:latin typeface="Abril Fatface" panose="02000503000000020003" pitchFamily="2" charset="77"/>
              </a:rPr>
              <a:t>Women &amp; the Olympic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B1FA1-0D1A-2349-B6D3-93CBFD30C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3582" y="3706212"/>
            <a:ext cx="4009812" cy="1785506"/>
          </a:xfrm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595959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By Alexander Espinosa, Ashley Lutz, Celenia Chapa, Felecia Helms, and Tyler Cutrer </a:t>
            </a:r>
          </a:p>
        </p:txBody>
      </p:sp>
      <p:pic>
        <p:nvPicPr>
          <p:cNvPr id="7" name="Picture 6" descr="A group of women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553880C2-2287-7446-8FB8-D4662E10C6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9"/>
          <a:stretch/>
        </p:blipFill>
        <p:spPr>
          <a:xfrm>
            <a:off x="6107503" y="685799"/>
            <a:ext cx="5410200" cy="5486400"/>
          </a:xfrm>
          <a:prstGeom prst="rect">
            <a:avLst/>
          </a:prstGeo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94563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66EF0212-AF90-AE44-9DE9-6DEA07083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2" y="661832"/>
            <a:ext cx="5426764" cy="222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E5CC07A6-F558-B540-907B-1AF5FD2A8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1" y="3898889"/>
            <a:ext cx="5426764" cy="222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rgbClr val="FCE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rgbClr val="FCE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098B5382-E21C-4042-82F6-393C3F9F0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8034" y="2237425"/>
            <a:ext cx="5426764" cy="223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872DDF-6FB6-0149-9904-5AB1F0AB5DBC}"/>
              </a:ext>
            </a:extLst>
          </p:cNvPr>
          <p:cNvSpPr txBox="1"/>
          <p:nvPr/>
        </p:nvSpPr>
        <p:spPr>
          <a:xfrm>
            <a:off x="6858804" y="661832"/>
            <a:ext cx="4325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World Medal Count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B7ADB-389F-E247-B531-1BEDBAFC1B12}"/>
              </a:ext>
            </a:extLst>
          </p:cNvPr>
          <p:cNvSpPr txBox="1"/>
          <p:nvPr/>
        </p:nvSpPr>
        <p:spPr>
          <a:xfrm>
            <a:off x="2627237" y="261722"/>
            <a:ext cx="8034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China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28C57C-18CF-6641-B18F-56EF9E22476E}"/>
              </a:ext>
            </a:extLst>
          </p:cNvPr>
          <p:cNvSpPr txBox="1"/>
          <p:nvPr/>
        </p:nvSpPr>
        <p:spPr>
          <a:xfrm>
            <a:off x="8582833" y="4611265"/>
            <a:ext cx="877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Russia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54BF69-9917-8C40-9786-3571BC09CCEB}"/>
              </a:ext>
            </a:extLst>
          </p:cNvPr>
          <p:cNvSpPr txBox="1"/>
          <p:nvPr/>
        </p:nvSpPr>
        <p:spPr>
          <a:xfrm>
            <a:off x="2779289" y="6270085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Japan</a:t>
            </a:r>
          </a:p>
        </p:txBody>
      </p:sp>
    </p:spTree>
    <p:extLst>
      <p:ext uri="{BB962C8B-B14F-4D97-AF65-F5344CB8AC3E}">
        <p14:creationId xmlns:p14="http://schemas.microsoft.com/office/powerpoint/2010/main" val="1524824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11EE7F-7B6C-074C-BBBC-068E1893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941" y="1103190"/>
            <a:ext cx="8959893" cy="1004836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595959"/>
                </a:solidFill>
                <a:latin typeface="Abril Fatface" panose="02000503000000020003" pitchFamily="2" charset="77"/>
              </a:rPr>
              <a:t>Conclusion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&#10;&#10;Description automatically generated with low confidence">
            <a:extLst>
              <a:ext uri="{FF2B5EF4-FFF2-40B4-BE49-F238E27FC236}">
                <a16:creationId xmlns:a16="http://schemas.microsoft.com/office/drawing/2014/main" id="{64C995C7-479C-8D48-94C4-59ED13147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6" y="999293"/>
            <a:ext cx="6024564" cy="23533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56E49A-AB5A-D14E-BE69-770A24497048}"/>
              </a:ext>
            </a:extLst>
          </p:cNvPr>
          <p:cNvSpPr txBox="1"/>
          <p:nvPr/>
        </p:nvSpPr>
        <p:spPr>
          <a:xfrm>
            <a:off x="1078704" y="3688988"/>
            <a:ext cx="45529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Historically, women are underpaid, undervalued, and overlooked at every turn. But they’re fighting back—and winning.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61E026B0-03A7-184D-9BFC-7F5D871CDE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20" r="6992"/>
          <a:stretch/>
        </p:blipFill>
        <p:spPr>
          <a:xfrm>
            <a:off x="5762625" y="2117389"/>
            <a:ext cx="5481639" cy="3791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890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0443F5-3A61-6C46-A60A-03A52A670FFA}"/>
              </a:ext>
            </a:extLst>
          </p:cNvPr>
          <p:cNvSpPr txBox="1"/>
          <p:nvPr/>
        </p:nvSpPr>
        <p:spPr>
          <a:xfrm>
            <a:off x="1614162" y="755824"/>
            <a:ext cx="8959893" cy="100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rgbClr val="595959"/>
                </a:solidFill>
                <a:latin typeface="Abril Fatface" panose="02000503000000020003" pitchFamily="2" charset="77"/>
                <a:ea typeface="+mj-ea"/>
                <a:cs typeface="+mj-cs"/>
              </a:rPr>
              <a:t>References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C6E8B4-42F4-C648-9369-BC632DB6F4F2}"/>
              </a:ext>
            </a:extLst>
          </p:cNvPr>
          <p:cNvSpPr txBox="1"/>
          <p:nvPr/>
        </p:nvSpPr>
        <p:spPr>
          <a:xfrm>
            <a:off x="2195806" y="2050300"/>
            <a:ext cx="8959892" cy="39407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120 years of Olympic History: athletes and results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AD23CE-ED7F-C24A-B0A4-DD29ACEA5BEC}"/>
              </a:ext>
            </a:extLst>
          </p:cNvPr>
          <p:cNvSpPr txBox="1"/>
          <p:nvPr/>
        </p:nvSpPr>
        <p:spPr>
          <a:xfrm>
            <a:off x="926474" y="1993321"/>
            <a:ext cx="1375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Source: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BE10B9-C77C-B442-85DB-6C9F1BD29AFD}"/>
              </a:ext>
            </a:extLst>
          </p:cNvPr>
          <p:cNvSpPr txBox="1"/>
          <p:nvPr/>
        </p:nvSpPr>
        <p:spPr>
          <a:xfrm>
            <a:off x="819397" y="2423674"/>
            <a:ext cx="2216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Additional Resources: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02CFDD-79EA-B045-816B-72A8FB3A1D55}"/>
              </a:ext>
            </a:extLst>
          </p:cNvPr>
          <p:cNvSpPr txBox="1"/>
          <p:nvPr/>
        </p:nvSpPr>
        <p:spPr>
          <a:xfrm>
            <a:off x="819397" y="2703090"/>
            <a:ext cx="9103536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hlinkClick r:id="rId3"/>
              </a:rPr>
              <a:t>Peak Age for Olympic Athletes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4"/>
              </a:rPr>
              <a:t>The Forgotten History of Female Athletes Who Organized Their Own Olympics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5"/>
              </a:rPr>
              <a:t>Title VII of the Civil Rights Act of 1964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6"/>
              </a:rPr>
              <a:t>Winter Olympics: Women's Long Race to Parity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7"/>
              </a:rPr>
              <a:t>Gender disparties still vex Tokyo Olympic Games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8"/>
              </a:rPr>
              <a:t>Women Athletes in the Olympic Games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9"/>
              </a:rPr>
              <a:t>Women's Suffrage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10"/>
              </a:rPr>
              <a:t>5 Facts about Women's Rights in Russia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11"/>
              </a:rPr>
              <a:t>When Women Around the World got the Right to Vote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12"/>
              </a:rPr>
              <a:t>A Woman's Happiness is in the Home.. Huh?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13"/>
              </a:rPr>
              <a:t>Introduction of Female Suffrage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14"/>
              </a:rPr>
              <a:t>The Fight for Women's Rights in China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98115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72018E1B-E0B9-4440-AFF3-4112E50A2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Profile photo for Alexander Espinosa">
            <a:extLst>
              <a:ext uri="{FF2B5EF4-FFF2-40B4-BE49-F238E27FC236}">
                <a16:creationId xmlns:a16="http://schemas.microsoft.com/office/drawing/2014/main" id="{87423CE2-CE28-1C41-9E47-F5E767248D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80" r="19836" b="-1"/>
          <a:stretch/>
        </p:blipFill>
        <p:spPr bwMode="auto">
          <a:xfrm>
            <a:off x="184558" y="2962911"/>
            <a:ext cx="2255462" cy="315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May be an image of 1 person, standing and brick wall">
            <a:extLst>
              <a:ext uri="{FF2B5EF4-FFF2-40B4-BE49-F238E27FC236}">
                <a16:creationId xmlns:a16="http://schemas.microsoft.com/office/drawing/2014/main" id="{16756FB2-11F0-5A4E-8530-7C76F8225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6" t="87" r="17140" b="-89"/>
          <a:stretch/>
        </p:blipFill>
        <p:spPr bwMode="auto">
          <a:xfrm>
            <a:off x="7357971" y="2962911"/>
            <a:ext cx="2255462" cy="315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rofile photo for Felecia Helms">
            <a:extLst>
              <a:ext uri="{FF2B5EF4-FFF2-40B4-BE49-F238E27FC236}">
                <a16:creationId xmlns:a16="http://schemas.microsoft.com/office/drawing/2014/main" id="{27A0458C-BA53-F84B-B003-2244CD8EB9F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5" r="7" b="7"/>
          <a:stretch/>
        </p:blipFill>
        <p:spPr bwMode="auto">
          <a:xfrm>
            <a:off x="9749109" y="2962911"/>
            <a:ext cx="2255462" cy="315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A66109-1BBE-4442-81E4-E9002F2DC511}"/>
              </a:ext>
            </a:extLst>
          </p:cNvPr>
          <p:cNvSpPr txBox="1"/>
          <p:nvPr/>
        </p:nvSpPr>
        <p:spPr>
          <a:xfrm>
            <a:off x="558044" y="2578001"/>
            <a:ext cx="1599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Alex Espinosa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FB2FFE-6630-454D-851F-AD53FAC1ACEE}"/>
              </a:ext>
            </a:extLst>
          </p:cNvPr>
          <p:cNvSpPr txBox="1"/>
          <p:nvPr/>
        </p:nvSpPr>
        <p:spPr>
          <a:xfrm>
            <a:off x="7812441" y="2578001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Ashley Lutz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BC8B25-5386-1047-8C2E-61E39D23461C}"/>
              </a:ext>
            </a:extLst>
          </p:cNvPr>
          <p:cNvSpPr txBox="1"/>
          <p:nvPr/>
        </p:nvSpPr>
        <p:spPr>
          <a:xfrm>
            <a:off x="10140997" y="2578001"/>
            <a:ext cx="1618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Felecia Helms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26A865-A9D0-0141-A077-0BF1524A3D94}"/>
              </a:ext>
            </a:extLst>
          </p:cNvPr>
          <p:cNvSpPr/>
          <p:nvPr/>
        </p:nvSpPr>
        <p:spPr>
          <a:xfrm>
            <a:off x="-3049" y="678424"/>
            <a:ext cx="12192000" cy="108003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1F101-051C-CD4E-9D21-9A9BD8B6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51" y="554063"/>
            <a:ext cx="10515600" cy="13287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Git Sum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CD37C-7B54-7145-A506-B7C18B2BDFB2}"/>
              </a:ext>
            </a:extLst>
          </p:cNvPr>
          <p:cNvSpPr txBox="1"/>
          <p:nvPr/>
        </p:nvSpPr>
        <p:spPr>
          <a:xfrm>
            <a:off x="3059981" y="2598758"/>
            <a:ext cx="14103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Tyler Cutrer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EE957F-A82A-6B41-AB88-F32736477E8F}"/>
              </a:ext>
            </a:extLst>
          </p:cNvPr>
          <p:cNvSpPr txBox="1"/>
          <p:nvPr/>
        </p:nvSpPr>
        <p:spPr>
          <a:xfrm>
            <a:off x="5335293" y="2598758"/>
            <a:ext cx="1664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Celenia Chapa</a:t>
            </a:r>
          </a:p>
        </p:txBody>
      </p:sp>
      <p:pic>
        <p:nvPicPr>
          <p:cNvPr id="10" name="Picture 9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20DA9481-11AC-0446-9366-6297527AD6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898" b="20978"/>
          <a:stretch/>
        </p:blipFill>
        <p:spPr>
          <a:xfrm>
            <a:off x="2540541" y="2962912"/>
            <a:ext cx="2309506" cy="3155238"/>
          </a:xfrm>
          <a:prstGeom prst="rect">
            <a:avLst/>
          </a:prstGeom>
        </p:spPr>
      </p:pic>
      <p:pic>
        <p:nvPicPr>
          <p:cNvPr id="13" name="Picture 1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06FFB87A-DE73-8949-BE17-A2A9C904DB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475" r="20181" b="1918"/>
          <a:stretch/>
        </p:blipFill>
        <p:spPr>
          <a:xfrm>
            <a:off x="4946709" y="2962912"/>
            <a:ext cx="2314600" cy="315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2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7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9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6A937-1F00-0844-9AC8-76E1DC444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kern="1200" dirty="0">
                <a:solidFill>
                  <a:srgbClr val="595959"/>
                </a:solidFill>
                <a:latin typeface="Abril Fatface" panose="02000503000000020003" pitchFamily="2" charset="77"/>
              </a:rPr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AC7D35-BF57-E44F-A37E-6CA0FFB5E372}"/>
              </a:ext>
            </a:extLst>
          </p:cNvPr>
          <p:cNvSpPr txBox="1"/>
          <p:nvPr/>
        </p:nvSpPr>
        <p:spPr>
          <a:xfrm>
            <a:off x="871442" y="2447337"/>
            <a:ext cx="4353116" cy="37704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95959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</a:rPr>
              <a:t>Huge Kaggle Data Set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</a:rPr>
              <a:t>US, Japan, Russia and China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</a:rPr>
              <a:t>Gymnastics, Track &amp; Field, Swimming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rgbClr val="595959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8" name="Picture 7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E115D079-65B0-904D-B6A2-8CB570AB6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1091943"/>
            <a:ext cx="4797056" cy="471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92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A8BC37-D8FC-4F4C-A779-F1F32C3ED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070149"/>
            <a:ext cx="8959893" cy="100483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  <a:latin typeface="Abril Fatface" panose="02000503000000020003" pitchFamily="2" charset="77"/>
              </a:rPr>
              <a:t>Questions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C8578-FECC-E846-A599-66E65E483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768321"/>
            <a:ext cx="8959892" cy="3019530"/>
          </a:xfrm>
        </p:spPr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Did Women’s participation in the Olympic Games change over the years?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Which sports had the biggest increase in Women participation in relation to the women’s movement?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What is the average age of a Female Olympian and does this average age change depending on country?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Did world events affect the performance of Olympic Athletes?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825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53A4DA8-EBC1-410D-94F4-2B6E2C019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AF3F2D-63F1-4537-ADE7-A62A71AE9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0994" y="685800"/>
            <a:ext cx="5410201" cy="54863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2A09C2-E9F3-B04F-B762-74D16372A186}"/>
              </a:ext>
            </a:extLst>
          </p:cNvPr>
          <p:cNvSpPr txBox="1"/>
          <p:nvPr/>
        </p:nvSpPr>
        <p:spPr>
          <a:xfrm>
            <a:off x="923746" y="1319645"/>
            <a:ext cx="4826757" cy="11379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kern="1200" dirty="0">
                <a:solidFill>
                  <a:srgbClr val="595959"/>
                </a:solidFill>
                <a:latin typeface="Abril Fatface" panose="02000503000000020003" pitchFamily="2" charset="77"/>
                <a:ea typeface="Source Sans Pro" panose="020B0503030403020204" pitchFamily="34" charset="0"/>
                <a:cs typeface="+mj-cs"/>
              </a:rPr>
              <a:t>Women’s Suffrage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7BB57B-61F4-6345-B7F5-D8A37B57F88A}"/>
              </a:ext>
            </a:extLst>
          </p:cNvPr>
          <p:cNvSpPr txBox="1"/>
          <p:nvPr/>
        </p:nvSpPr>
        <p:spPr>
          <a:xfrm>
            <a:off x="1269242" y="3429000"/>
            <a:ext cx="3802821" cy="21093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rgbClr val="595959"/>
              </a:solidFill>
              <a:latin typeface="+mj-lt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0504C38-5EAD-8E42-ABB7-506330DCB5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482" b="6335"/>
          <a:stretch/>
        </p:blipFill>
        <p:spPr>
          <a:xfrm>
            <a:off x="8885749" y="685798"/>
            <a:ext cx="2918973" cy="5486400"/>
          </a:xfrm>
          <a:prstGeom prst="rect">
            <a:avLst/>
          </a:prstGeom>
        </p:spPr>
      </p:pic>
      <p:pic>
        <p:nvPicPr>
          <p:cNvPr id="17" name="Picture 16" descr="A picture containing person, wall, indoor&#10;&#10;Description automatically generated">
            <a:extLst>
              <a:ext uri="{FF2B5EF4-FFF2-40B4-BE49-F238E27FC236}">
                <a16:creationId xmlns:a16="http://schemas.microsoft.com/office/drawing/2014/main" id="{324D4986-3352-6842-AC6E-4C672FB0DF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40" t="2095" r="11571" b="14031"/>
          <a:stretch/>
        </p:blipFill>
        <p:spPr>
          <a:xfrm>
            <a:off x="6096000" y="694279"/>
            <a:ext cx="2789748" cy="3156431"/>
          </a:xfrm>
          <a:prstGeom prst="rect">
            <a:avLst/>
          </a:prstGeom>
        </p:spPr>
      </p:pic>
      <p:pic>
        <p:nvPicPr>
          <p:cNvPr id="15" name="Picture 14" descr="A group of people in costumes holding a sign&#10;&#10;Description automatically generated with low confidence">
            <a:extLst>
              <a:ext uri="{FF2B5EF4-FFF2-40B4-BE49-F238E27FC236}">
                <a16:creationId xmlns:a16="http://schemas.microsoft.com/office/drawing/2014/main" id="{4FF01EB0-4B05-A241-816C-F040FF9C3C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51" r="22039" b="4"/>
          <a:stretch/>
        </p:blipFill>
        <p:spPr>
          <a:xfrm>
            <a:off x="6096001" y="3429000"/>
            <a:ext cx="2789748" cy="2743201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94B8362C-FE22-7D43-BA1E-5156DC41A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441" y="3154681"/>
            <a:ext cx="5279365" cy="286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410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D2926E6-0D16-E84A-B433-C085A47EA500}"/>
              </a:ext>
            </a:extLst>
          </p:cNvPr>
          <p:cNvSpPr txBox="1"/>
          <p:nvPr/>
        </p:nvSpPr>
        <p:spPr>
          <a:xfrm>
            <a:off x="4074319" y="474449"/>
            <a:ext cx="40433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World Participation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136833-EF27-0540-A709-EE5969096E5E}"/>
              </a:ext>
            </a:extLst>
          </p:cNvPr>
          <p:cNvSpPr txBox="1"/>
          <p:nvPr/>
        </p:nvSpPr>
        <p:spPr>
          <a:xfrm>
            <a:off x="280035" y="23508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China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4E0701-E161-A349-8F86-880CD5AC0A95}"/>
              </a:ext>
            </a:extLst>
          </p:cNvPr>
          <p:cNvSpPr txBox="1"/>
          <p:nvPr/>
        </p:nvSpPr>
        <p:spPr>
          <a:xfrm>
            <a:off x="11045241" y="2320822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Russia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DDB170-B2C6-614E-9590-B81A895E8BB2}"/>
              </a:ext>
            </a:extLst>
          </p:cNvPr>
          <p:cNvSpPr txBox="1"/>
          <p:nvPr/>
        </p:nvSpPr>
        <p:spPr>
          <a:xfrm>
            <a:off x="11120048" y="5112007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E5EDA2-03CE-3345-99C3-6B810D964987}"/>
              </a:ext>
            </a:extLst>
          </p:cNvPr>
          <p:cNvSpPr txBox="1"/>
          <p:nvPr/>
        </p:nvSpPr>
        <p:spPr>
          <a:xfrm>
            <a:off x="218851" y="4927341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Japan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56CE9EFF-FD78-E84B-B93D-7005D76E2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87" y="1180579"/>
            <a:ext cx="5109847" cy="2773715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9822197-19CC-AC42-8426-80A9D0779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750" y="1180579"/>
            <a:ext cx="5112924" cy="2775386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8207FE0A-C0F0-9C44-8832-1F3E6767B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57" y="3908979"/>
            <a:ext cx="5112927" cy="2775387"/>
          </a:xfrm>
          <a:prstGeom prst="rect">
            <a:avLst/>
          </a:prstGeom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6FEB7CCD-2F73-1F4E-A904-67BD52BDA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4921" y="3909814"/>
            <a:ext cx="5102790" cy="277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299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673BEA-08A9-9443-AE7E-3D28B3CCD19B}"/>
              </a:ext>
            </a:extLst>
          </p:cNvPr>
          <p:cNvSpPr txBox="1"/>
          <p:nvPr/>
        </p:nvSpPr>
        <p:spPr>
          <a:xfrm>
            <a:off x="871442" y="2447337"/>
            <a:ext cx="4353116" cy="37704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dirty="0">
              <a:solidFill>
                <a:srgbClr val="59595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5D583-5096-794D-8F50-D9454FA8BFF7}"/>
              </a:ext>
            </a:extLst>
          </p:cNvPr>
          <p:cNvSpPr txBox="1"/>
          <p:nvPr/>
        </p:nvSpPr>
        <p:spPr>
          <a:xfrm>
            <a:off x="4500563" y="30289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F42425F3-7BCF-E442-BD6D-7F6C3DAEBB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4">
            <a:extLst>
              <a:ext uri="{FF2B5EF4-FFF2-40B4-BE49-F238E27FC236}">
                <a16:creationId xmlns:a16="http://schemas.microsoft.com/office/drawing/2014/main" id="{ACD12BD2-2BD5-154F-8D20-5A072C9027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0188" y="-1166812"/>
            <a:ext cx="4900612" cy="4900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276A5B6B-E6AD-D34E-B6F7-F14BB8398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5" y="1374570"/>
            <a:ext cx="5936270" cy="39308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47087D-2B47-1D4E-A403-21225F0FF3B9}"/>
              </a:ext>
            </a:extLst>
          </p:cNvPr>
          <p:cNvSpPr txBox="1"/>
          <p:nvPr/>
        </p:nvSpPr>
        <p:spPr>
          <a:xfrm>
            <a:off x="688299" y="317063"/>
            <a:ext cx="4932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Participation by Sport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3F67C6E-AC30-0C45-BB7C-4DD5F9583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892" y="1395603"/>
            <a:ext cx="5904508" cy="390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39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>
            <a:extLst>
              <a:ext uri="{FF2B5EF4-FFF2-40B4-BE49-F238E27FC236}">
                <a16:creationId xmlns:a16="http://schemas.microsoft.com/office/drawing/2014/main" id="{C28907EF-02AF-2840-8C42-06250DE5E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22" y="931807"/>
            <a:ext cx="5237966" cy="281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83A187FF-C9E7-A043-A0D0-E12F6CC3B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588" y="3772855"/>
            <a:ext cx="5333380" cy="2866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FE5F9D4-8443-4B4D-9D97-C2CAE29D5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22" y="3798497"/>
            <a:ext cx="5237966" cy="2815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A51044-8C88-8C47-BF7B-601F0B158E78}"/>
              </a:ext>
            </a:extLst>
          </p:cNvPr>
          <p:cNvSpPr txBox="1"/>
          <p:nvPr/>
        </p:nvSpPr>
        <p:spPr>
          <a:xfrm>
            <a:off x="4559422" y="218453"/>
            <a:ext cx="2568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Age Analysis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90D670F-763F-BC47-BE33-9D2F35C74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3587" y="880155"/>
            <a:ext cx="5381769" cy="2892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78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8C9D161-D651-354B-B181-6410BB4FE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79" y="1093273"/>
            <a:ext cx="6544199" cy="269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D1D3EF8-E2F6-1D49-B544-81DA6DD58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331" y="3767433"/>
            <a:ext cx="6544201" cy="269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592334-CA92-9A45-8469-65609967CB47}"/>
              </a:ext>
            </a:extLst>
          </p:cNvPr>
          <p:cNvSpPr txBox="1"/>
          <p:nvPr/>
        </p:nvSpPr>
        <p:spPr>
          <a:xfrm>
            <a:off x="4395053" y="393192"/>
            <a:ext cx="3401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bril Fatface" panose="02000503000000020003" pitchFamily="2" charset="77"/>
              </a:rPr>
              <a:t>U.S. Medal Count</a:t>
            </a:r>
          </a:p>
        </p:txBody>
      </p:sp>
    </p:spTree>
    <p:extLst>
      <p:ext uri="{BB962C8B-B14F-4D97-AF65-F5344CB8AC3E}">
        <p14:creationId xmlns:p14="http://schemas.microsoft.com/office/powerpoint/2010/main" val="1220329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lympicWomen" id="{86A5A889-7D68-264D-B6B4-E82007C56B11}" vid="{1C4EC53B-F49F-DB4F-8416-C40C689989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2142</TotalTime>
  <Words>262</Words>
  <Application>Microsoft Macintosh PowerPoint</Application>
  <PresentationFormat>Widescreen</PresentationFormat>
  <Paragraphs>50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Abril Fatface</vt:lpstr>
      <vt:lpstr>Arial</vt:lpstr>
      <vt:lpstr>Calibri</vt:lpstr>
      <vt:lpstr>Calibri Light</vt:lpstr>
      <vt:lpstr>Courier New</vt:lpstr>
      <vt:lpstr>Source Sans Pro</vt:lpstr>
      <vt:lpstr>Office Theme</vt:lpstr>
      <vt:lpstr>Women &amp; the Olympic Games</vt:lpstr>
      <vt:lpstr>Git Sum</vt:lpstr>
      <vt:lpstr>Data</vt:lpstr>
      <vt:lpstr>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&amp; the Olympic Games</dc:title>
  <dc:creator>Ashley Lutz</dc:creator>
  <cp:lastModifiedBy>Ashley Lutz</cp:lastModifiedBy>
  <cp:revision>42</cp:revision>
  <dcterms:created xsi:type="dcterms:W3CDTF">2021-08-11T18:40:35Z</dcterms:created>
  <dcterms:modified xsi:type="dcterms:W3CDTF">2021-08-18T00:13:28Z</dcterms:modified>
</cp:coreProperties>
</file>

<file path=docProps/thumbnail.jpeg>
</file>